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428" r:id="rId2"/>
    <p:sldId id="357" r:id="rId3"/>
    <p:sldId id="438" r:id="rId4"/>
    <p:sldId id="444" r:id="rId5"/>
    <p:sldId id="439" r:id="rId6"/>
    <p:sldId id="443" r:id="rId7"/>
    <p:sldId id="447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DAC54C-54DD-4F3F-AE4A-DD0490A75296}" v="1" dt="2023-04-26T08:29:40.2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Longo" userId="6d106446-a631-470b-b50b-33e57976ec47" providerId="ADAL" clId="{0FDAC54C-54DD-4F3F-AE4A-DD0490A75296}"/>
    <pc:docChg chg="custSel modSld">
      <pc:chgData name="Maria Longo" userId="6d106446-a631-470b-b50b-33e57976ec47" providerId="ADAL" clId="{0FDAC54C-54DD-4F3F-AE4A-DD0490A75296}" dt="2023-04-26T09:38:10.002" v="317" actId="20577"/>
      <pc:docMkLst>
        <pc:docMk/>
      </pc:docMkLst>
      <pc:sldChg chg="addSp modSp mod">
        <pc:chgData name="Maria Longo" userId="6d106446-a631-470b-b50b-33e57976ec47" providerId="ADAL" clId="{0FDAC54C-54DD-4F3F-AE4A-DD0490A75296}" dt="2023-04-26T09:38:10.002" v="317" actId="20577"/>
        <pc:sldMkLst>
          <pc:docMk/>
          <pc:sldMk cId="2114770549" sldId="447"/>
        </pc:sldMkLst>
        <pc:spChg chg="mod">
          <ac:chgData name="Maria Longo" userId="6d106446-a631-470b-b50b-33e57976ec47" providerId="ADAL" clId="{0FDAC54C-54DD-4F3F-AE4A-DD0490A75296}" dt="2023-04-26T08:38:51.770" v="258" actId="255"/>
          <ac:spMkLst>
            <pc:docMk/>
            <pc:sldMk cId="2114770549" sldId="447"/>
            <ac:spMk id="3" creationId="{0150F2CF-9F4F-120B-758D-9F886E901165}"/>
          </ac:spMkLst>
        </pc:spChg>
        <pc:spChg chg="add mod">
          <ac:chgData name="Maria Longo" userId="6d106446-a631-470b-b50b-33e57976ec47" providerId="ADAL" clId="{0FDAC54C-54DD-4F3F-AE4A-DD0490A75296}" dt="2023-04-26T09:38:10.002" v="317" actId="20577"/>
          <ac:spMkLst>
            <pc:docMk/>
            <pc:sldMk cId="2114770549" sldId="447"/>
            <ac:spMk id="4" creationId="{F9CD44FC-C3E3-2CA6-CE0C-B1A1EF723D1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96A40-B52C-4491-9E61-4647CAC33724}" type="datetimeFigureOut">
              <a:rPr lang="it-IT" smtClean="0"/>
              <a:t>26/04/2023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9F2CE-0C65-420B-95F9-694B1D8C1B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196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/>
          </a:p>
        </p:txBody>
      </p:sp>
      <p:sp>
        <p:nvSpPr>
          <p:cNvPr id="18436" name="Segnaposto data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B1A2F3-84CF-4D84-ACEC-ED58B363D620}" type="datetime1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26/04/2023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8437" name="Segnaposto piè di pagina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347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/>
          </a:p>
        </p:txBody>
      </p:sp>
      <p:sp>
        <p:nvSpPr>
          <p:cNvPr id="18436" name="Segnaposto data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B1A2F3-84CF-4D84-ACEC-ED58B363D620}" type="datetime1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26/04/2023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8437" name="Segnaposto piè di pagina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020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93BEF7-D153-49B2-A4C0-59C088C0DFE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470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93BEF7-D153-49B2-A4C0-59C088C0DFE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83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93BEF7-D153-49B2-A4C0-59C088C0DFE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261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93BEF7-D153-49B2-A4C0-59C088C0DFE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50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124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2"/>
          <p:cNvSpPr txBox="1">
            <a:spLocks/>
          </p:cNvSpPr>
          <p:nvPr userDrawn="1"/>
        </p:nvSpPr>
        <p:spPr>
          <a:xfrm>
            <a:off x="11280576" y="6453336"/>
            <a:ext cx="917576" cy="410782"/>
          </a:xfrm>
          <a:prstGeom prst="flowChartPunchedCard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it-IT"/>
            </a:defPPr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altLang="it-IT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510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682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2"/>
          <p:cNvSpPr txBox="1">
            <a:spLocks/>
          </p:cNvSpPr>
          <p:nvPr userDrawn="1"/>
        </p:nvSpPr>
        <p:spPr>
          <a:xfrm>
            <a:off x="11280576" y="6453336"/>
            <a:ext cx="917576" cy="410782"/>
          </a:xfrm>
          <a:prstGeom prst="flowChartPunchedCard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it-IT"/>
            </a:defPPr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altLang="it-IT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351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2"/>
          <p:cNvSpPr txBox="1">
            <a:spLocks/>
          </p:cNvSpPr>
          <p:nvPr userDrawn="1"/>
        </p:nvSpPr>
        <p:spPr>
          <a:xfrm>
            <a:off x="11280576" y="6453336"/>
            <a:ext cx="917576" cy="410782"/>
          </a:xfrm>
          <a:prstGeom prst="flowChartPunchedCard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it-IT"/>
            </a:defPPr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altLang="it-IT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826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2"/>
          <p:cNvSpPr txBox="1">
            <a:spLocks/>
          </p:cNvSpPr>
          <p:nvPr userDrawn="1"/>
        </p:nvSpPr>
        <p:spPr>
          <a:xfrm>
            <a:off x="11280576" y="6453336"/>
            <a:ext cx="917576" cy="410782"/>
          </a:xfrm>
          <a:prstGeom prst="flowChartPunchedCard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it-IT"/>
            </a:defPPr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altLang="it-IT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130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2"/>
          <p:cNvSpPr txBox="1">
            <a:spLocks/>
          </p:cNvSpPr>
          <p:nvPr userDrawn="1"/>
        </p:nvSpPr>
        <p:spPr>
          <a:xfrm>
            <a:off x="11280576" y="6453336"/>
            <a:ext cx="917576" cy="410782"/>
          </a:xfrm>
          <a:prstGeom prst="flowChartPunchedCard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it-IT"/>
            </a:defPPr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altLang="it-IT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14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2"/>
          <p:cNvSpPr txBox="1">
            <a:spLocks/>
          </p:cNvSpPr>
          <p:nvPr userDrawn="1"/>
        </p:nvSpPr>
        <p:spPr>
          <a:xfrm>
            <a:off x="11280576" y="6453336"/>
            <a:ext cx="917576" cy="410782"/>
          </a:xfrm>
          <a:prstGeom prst="flowChartPunchedCard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it-IT"/>
            </a:defPPr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altLang="it-IT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51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2"/>
          <p:cNvSpPr txBox="1">
            <a:spLocks/>
          </p:cNvSpPr>
          <p:nvPr userDrawn="1"/>
        </p:nvSpPr>
        <p:spPr>
          <a:xfrm>
            <a:off x="11280576" y="6453336"/>
            <a:ext cx="917576" cy="410782"/>
          </a:xfrm>
          <a:prstGeom prst="flowChartPunchedCard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it-IT"/>
            </a:defPPr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altLang="it-IT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29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2"/>
          <p:cNvSpPr txBox="1">
            <a:spLocks/>
          </p:cNvSpPr>
          <p:nvPr userDrawn="1"/>
        </p:nvSpPr>
        <p:spPr>
          <a:xfrm>
            <a:off x="11280576" y="6453336"/>
            <a:ext cx="917576" cy="410782"/>
          </a:xfrm>
          <a:prstGeom prst="flowChartPunchedCard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it-IT"/>
            </a:defPPr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altLang="it-IT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502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2"/>
          <p:cNvSpPr txBox="1">
            <a:spLocks/>
          </p:cNvSpPr>
          <p:nvPr userDrawn="1"/>
        </p:nvSpPr>
        <p:spPr>
          <a:xfrm>
            <a:off x="11280576" y="6453336"/>
            <a:ext cx="917576" cy="410782"/>
          </a:xfrm>
          <a:prstGeom prst="flowChartPunchedCard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it-IT"/>
            </a:defPPr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altLang="it-IT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919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499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2"/>
          <p:cNvSpPr txBox="1">
            <a:spLocks/>
          </p:cNvSpPr>
          <p:nvPr userDrawn="1"/>
        </p:nvSpPr>
        <p:spPr>
          <a:xfrm>
            <a:off x="11280576" y="6453336"/>
            <a:ext cx="917576" cy="410782"/>
          </a:xfrm>
          <a:prstGeom prst="flowChartPunchedCard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it-IT"/>
            </a:defPPr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altLang="it-IT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310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2"/>
          <p:cNvSpPr txBox="1">
            <a:spLocks/>
          </p:cNvSpPr>
          <p:nvPr userDrawn="1"/>
        </p:nvSpPr>
        <p:spPr>
          <a:xfrm>
            <a:off x="11280576" y="6453336"/>
            <a:ext cx="917576" cy="410782"/>
          </a:xfrm>
          <a:prstGeom prst="flowChartPunchedCard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it-IT"/>
            </a:defPPr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altLang="it-IT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56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778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2"/>
          <p:cNvSpPr txBox="1">
            <a:spLocks/>
          </p:cNvSpPr>
          <p:nvPr userDrawn="1"/>
        </p:nvSpPr>
        <p:spPr>
          <a:xfrm>
            <a:off x="11274424" y="6453336"/>
            <a:ext cx="917576" cy="410782"/>
          </a:xfrm>
          <a:prstGeom prst="flowChartPunchedCard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it-IT"/>
            </a:defPPr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altLang="it-IT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30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2"/>
          <p:cNvSpPr txBox="1">
            <a:spLocks/>
          </p:cNvSpPr>
          <p:nvPr userDrawn="1"/>
        </p:nvSpPr>
        <p:spPr>
          <a:xfrm>
            <a:off x="11280576" y="6453336"/>
            <a:ext cx="917576" cy="410782"/>
          </a:xfrm>
          <a:prstGeom prst="flowChartPunchedCard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it-IT"/>
            </a:defPPr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altLang="it-IT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87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2"/>
          <p:cNvSpPr txBox="1">
            <a:spLocks/>
          </p:cNvSpPr>
          <p:nvPr userDrawn="1"/>
        </p:nvSpPr>
        <p:spPr>
          <a:xfrm>
            <a:off x="11280576" y="6453336"/>
            <a:ext cx="917576" cy="410782"/>
          </a:xfrm>
          <a:prstGeom prst="flowChartPunchedCard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it-IT"/>
            </a:defPPr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altLang="it-IT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5328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2"/>
          <p:cNvSpPr txBox="1">
            <a:spLocks/>
          </p:cNvSpPr>
          <p:nvPr userDrawn="1"/>
        </p:nvSpPr>
        <p:spPr>
          <a:xfrm>
            <a:off x="11280576" y="6453336"/>
            <a:ext cx="917576" cy="410782"/>
          </a:xfrm>
          <a:prstGeom prst="flowChartPunchedCard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it-IT"/>
            </a:defPPr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altLang="it-IT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6706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2"/>
          <p:cNvSpPr txBox="1">
            <a:spLocks/>
          </p:cNvSpPr>
          <p:nvPr userDrawn="1"/>
        </p:nvSpPr>
        <p:spPr>
          <a:xfrm>
            <a:off x="11280576" y="6453336"/>
            <a:ext cx="917576" cy="410782"/>
          </a:xfrm>
          <a:prstGeom prst="flowChartPunchedCard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it-IT"/>
            </a:defPPr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altLang="it-IT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708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2"/>
          <p:cNvSpPr txBox="1">
            <a:spLocks/>
          </p:cNvSpPr>
          <p:nvPr userDrawn="1"/>
        </p:nvSpPr>
        <p:spPr>
          <a:xfrm>
            <a:off x="11309615" y="6447218"/>
            <a:ext cx="917576" cy="410782"/>
          </a:xfrm>
          <a:prstGeom prst="flowChartPunchedCard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it-IT"/>
            </a:defPPr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altLang="it-IT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944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2"/>
          <p:cNvSpPr txBox="1">
            <a:spLocks/>
          </p:cNvSpPr>
          <p:nvPr userDrawn="1"/>
        </p:nvSpPr>
        <p:spPr>
          <a:xfrm>
            <a:off x="11280576" y="6453336"/>
            <a:ext cx="917576" cy="410782"/>
          </a:xfrm>
          <a:prstGeom prst="flowChartPunchedCard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it-IT"/>
            </a:defPPr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altLang="it-IT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6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2"/>
          <p:cNvSpPr txBox="1">
            <a:spLocks/>
          </p:cNvSpPr>
          <p:nvPr userDrawn="1"/>
        </p:nvSpPr>
        <p:spPr>
          <a:xfrm>
            <a:off x="11280576" y="6453336"/>
            <a:ext cx="917576" cy="410782"/>
          </a:xfrm>
          <a:prstGeom prst="flowChartPunchedCard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it-IT"/>
            </a:defPPr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altLang="it-IT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215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2"/>
          <p:cNvSpPr txBox="1">
            <a:spLocks/>
          </p:cNvSpPr>
          <p:nvPr userDrawn="1"/>
        </p:nvSpPr>
        <p:spPr>
          <a:xfrm>
            <a:off x="11280576" y="6453336"/>
            <a:ext cx="917576" cy="410782"/>
          </a:xfrm>
          <a:prstGeom prst="flowChartPunchedCard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it-IT"/>
            </a:defPPr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altLang="it-IT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48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2"/>
          <p:cNvSpPr txBox="1">
            <a:spLocks/>
          </p:cNvSpPr>
          <p:nvPr userDrawn="1"/>
        </p:nvSpPr>
        <p:spPr>
          <a:xfrm>
            <a:off x="11280576" y="6453336"/>
            <a:ext cx="917576" cy="410782"/>
          </a:xfrm>
          <a:prstGeom prst="flowChartPunchedCard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it-IT"/>
            </a:defPPr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altLang="it-IT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772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2"/>
          <p:cNvSpPr txBox="1">
            <a:spLocks/>
          </p:cNvSpPr>
          <p:nvPr userDrawn="1"/>
        </p:nvSpPr>
        <p:spPr>
          <a:xfrm>
            <a:off x="11280576" y="6453336"/>
            <a:ext cx="917576" cy="410782"/>
          </a:xfrm>
          <a:prstGeom prst="flowChartPunchedCard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it-IT"/>
            </a:defPPr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altLang="it-IT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6303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1088555" y="6597355"/>
            <a:ext cx="1102816" cy="265733"/>
          </a:xfrm>
          <a:prstGeom prst="rect">
            <a:avLst/>
          </a:prstGeom>
        </p:spPr>
        <p:txBody>
          <a:bodyPr anchor="ctr"/>
          <a:lstStyle>
            <a:lvl1pPr algn="r">
              <a:defRPr sz="1100"/>
            </a:lvl1pPr>
          </a:lstStyle>
          <a:p>
            <a:pPr>
              <a:defRPr/>
            </a:pPr>
            <a:fld id="{D1F0A469-EA32-4990-B656-B4F794DA3686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090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2"/>
          <p:cNvSpPr txBox="1">
            <a:spLocks/>
          </p:cNvSpPr>
          <p:nvPr userDrawn="1"/>
        </p:nvSpPr>
        <p:spPr>
          <a:xfrm>
            <a:off x="11280576" y="6453336"/>
            <a:ext cx="917576" cy="410782"/>
          </a:xfrm>
          <a:prstGeom prst="flowChartPunchedCard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it-IT"/>
            </a:defPPr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altLang="it-IT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69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2"/>
          <p:cNvSpPr txBox="1">
            <a:spLocks/>
          </p:cNvSpPr>
          <p:nvPr userDrawn="1"/>
        </p:nvSpPr>
        <p:spPr>
          <a:xfrm>
            <a:off x="11280576" y="6453336"/>
            <a:ext cx="917576" cy="410782"/>
          </a:xfrm>
          <a:prstGeom prst="flowChartPunchedCard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it-IT"/>
            </a:defPPr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altLang="it-IT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252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2"/>
          <p:cNvSpPr txBox="1">
            <a:spLocks/>
          </p:cNvSpPr>
          <p:nvPr userDrawn="1"/>
        </p:nvSpPr>
        <p:spPr>
          <a:xfrm>
            <a:off x="11280576" y="6453336"/>
            <a:ext cx="917576" cy="410782"/>
          </a:xfrm>
          <a:prstGeom prst="flowChartPunchedCard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it-IT"/>
            </a:defPPr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altLang="it-IT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110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2"/>
          <p:cNvSpPr txBox="1">
            <a:spLocks/>
          </p:cNvSpPr>
          <p:nvPr userDrawn="1"/>
        </p:nvSpPr>
        <p:spPr>
          <a:xfrm>
            <a:off x="11274424" y="6453336"/>
            <a:ext cx="917576" cy="410782"/>
          </a:xfrm>
          <a:prstGeom prst="flowChartPunchedCard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it-IT"/>
            </a:defPPr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altLang="it-IT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03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2"/>
          <p:cNvSpPr txBox="1">
            <a:spLocks/>
          </p:cNvSpPr>
          <p:nvPr userDrawn="1"/>
        </p:nvSpPr>
        <p:spPr>
          <a:xfrm>
            <a:off x="11280576" y="6453336"/>
            <a:ext cx="917576" cy="410782"/>
          </a:xfrm>
          <a:prstGeom prst="flowChartPunchedCard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it-IT"/>
            </a:defPPr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altLang="it-IT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121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2"/>
          <p:cNvSpPr txBox="1">
            <a:spLocks/>
          </p:cNvSpPr>
          <p:nvPr userDrawn="1"/>
        </p:nvSpPr>
        <p:spPr>
          <a:xfrm>
            <a:off x="11280576" y="6453336"/>
            <a:ext cx="917576" cy="410782"/>
          </a:xfrm>
          <a:prstGeom prst="flowChartPunchedCard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it-IT"/>
            </a:defPPr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altLang="it-IT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343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 userDrawn="1"/>
        </p:nvGrpSpPr>
        <p:grpSpPr>
          <a:xfrm>
            <a:off x="224" y="20865"/>
            <a:ext cx="12191776" cy="1268413"/>
            <a:chOff x="168" y="1772816"/>
            <a:chExt cx="9143832" cy="1268413"/>
          </a:xfrm>
        </p:grpSpPr>
        <p:sp>
          <p:nvSpPr>
            <p:cNvPr id="5" name="Titolo 2"/>
            <p:cNvSpPr txBox="1">
              <a:spLocks/>
            </p:cNvSpPr>
            <p:nvPr userDrawn="1"/>
          </p:nvSpPr>
          <p:spPr bwMode="auto">
            <a:xfrm>
              <a:off x="168" y="1772816"/>
              <a:ext cx="9143832" cy="1268413"/>
            </a:xfrm>
            <a:prstGeom prst="rect">
              <a:avLst/>
            </a:prstGeom>
            <a:noFill/>
            <a:ln>
              <a:noFill/>
            </a:ln>
          </p:spPr>
          <p:txBody>
            <a:bodyPr lIns="91400" tIns="45702" rIns="91400" bIns="45702" anchor="ctr"/>
            <a:lstStyle/>
            <a:p>
              <a:pPr algn="ctr" defTabSz="912813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2800" b="1" dirty="0">
                  <a:solidFill>
                    <a:srgbClr val="000000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CENTRO ALTI STUDI PER LA DIFESA</a:t>
              </a:r>
              <a:endParaRPr lang="it-IT" altLang="it-IT" sz="1200" b="1" cap="small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" name="Rettangolo 5"/>
            <p:cNvSpPr/>
            <p:nvPr userDrawn="1"/>
          </p:nvSpPr>
          <p:spPr>
            <a:xfrm>
              <a:off x="35832" y="2797724"/>
              <a:ext cx="3024000" cy="45719"/>
            </a:xfrm>
            <a:prstGeom prst="rect">
              <a:avLst/>
            </a:prstGeom>
            <a:solidFill>
              <a:srgbClr val="39AB1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81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1800">
                <a:solidFill>
                  <a:prstClr val="white"/>
                </a:solidFill>
              </a:endParaRPr>
            </a:p>
          </p:txBody>
        </p:sp>
        <p:grpSp>
          <p:nvGrpSpPr>
            <p:cNvPr id="7" name="Gruppo 6"/>
            <p:cNvGrpSpPr/>
            <p:nvPr userDrawn="1"/>
          </p:nvGrpSpPr>
          <p:grpSpPr>
            <a:xfrm>
              <a:off x="107505" y="1883940"/>
              <a:ext cx="9000999" cy="959503"/>
              <a:chOff x="107505" y="1883940"/>
              <a:chExt cx="9000999" cy="959503"/>
            </a:xfrm>
          </p:grpSpPr>
          <p:pic>
            <p:nvPicPr>
              <p:cNvPr id="8" name="Picture 11" descr="C:\Documents and Settings\utente\Documenti\Varie 14° ISSMI\VARIE\immagini e loghi\casd.gif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05" y="1883940"/>
                <a:ext cx="446896" cy="768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Rettangolo 8"/>
              <p:cNvSpPr/>
              <p:nvPr userDrawn="1"/>
            </p:nvSpPr>
            <p:spPr>
              <a:xfrm>
                <a:off x="3060168" y="2797724"/>
                <a:ext cx="3024000" cy="4571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t-IT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ttangolo 9"/>
              <p:cNvSpPr/>
              <p:nvPr userDrawn="1"/>
            </p:nvSpPr>
            <p:spPr>
              <a:xfrm>
                <a:off x="6084504" y="2797724"/>
                <a:ext cx="3024000" cy="45719"/>
              </a:xfrm>
              <a:prstGeom prst="rect">
                <a:avLst/>
              </a:prstGeom>
              <a:solidFill>
                <a:srgbClr val="EB1403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it-IT" sz="180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842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</p:sldLayoutIdLst>
  <p:hf sldNum="0"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9" charset="-128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9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9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9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9" charset="-128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5pPr>
      <a:lvl6pPr marL="2514079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84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89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94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e/pte6L9z1Le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145" y="1143000"/>
            <a:ext cx="9105395" cy="5715000"/>
          </a:xfrm>
          <a:prstGeom prst="rect">
            <a:avLst/>
          </a:prstGeom>
        </p:spPr>
      </p:pic>
      <p:sp>
        <p:nvSpPr>
          <p:cNvPr id="20" name="CasellaDiTesto 11"/>
          <p:cNvSpPr txBox="1">
            <a:spLocks noChangeArrowheads="1"/>
          </p:cNvSpPr>
          <p:nvPr/>
        </p:nvSpPr>
        <p:spPr bwMode="auto">
          <a:xfrm>
            <a:off x="1645909" y="1401405"/>
            <a:ext cx="8890287" cy="830997"/>
          </a:xfrm>
          <a:prstGeom prst="rect">
            <a:avLst/>
          </a:prstGeom>
          <a:solidFill>
            <a:schemeClr val="bg1">
              <a:alpha val="58000"/>
            </a:schemeClr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it-IT" sz="2400" b="1" i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</a:t>
            </a:r>
            <a:r>
              <a:rPr lang="it-IT" sz="2400" b="1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it-IT" sz="2400" b="1" i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it-IT" sz="2400" b="1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it-IT" sz="2400" b="1" i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it-IT" sz="2400" b="1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it-IT" sz="2400" b="1" i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</a:t>
            </a:r>
            <a:endParaRPr lang="it-IT" sz="2400" b="1" i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it-IT" sz="2400" b="1" i="1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</a:t>
            </a:r>
            <a:r>
              <a:rPr lang="it-IT" sz="2400" b="1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periential</a:t>
            </a:r>
            <a:r>
              <a:rPr lang="it-IT" sz="24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t-IT" sz="2400" b="1" i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it-IT" sz="24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amp on </a:t>
            </a:r>
            <a:r>
              <a:rPr lang="it-IT" sz="2400" b="1" i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it-IT" sz="24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mpowerment and </a:t>
            </a:r>
            <a:r>
              <a:rPr lang="it-IT" sz="2400" b="1" i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lang="it-IT" sz="24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eadership</a:t>
            </a:r>
          </a:p>
        </p:txBody>
      </p:sp>
      <p:sp>
        <p:nvSpPr>
          <p:cNvPr id="8" name="Rettangolo 7"/>
          <p:cNvSpPr/>
          <p:nvPr/>
        </p:nvSpPr>
        <p:spPr>
          <a:xfrm>
            <a:off x="8030308" y="6049090"/>
            <a:ext cx="2285815" cy="461665"/>
          </a:xfrm>
          <a:prstGeom prst="rect">
            <a:avLst/>
          </a:prstGeom>
          <a:solidFill>
            <a:schemeClr val="bg1">
              <a:alpha val="60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dirty="0">
                <a:solidFill>
                  <a:srgbClr val="FF0000"/>
                </a:solidFill>
                <a:latin typeface="Calibri"/>
              </a:rPr>
              <a:t>17 aprile 2023 </a:t>
            </a:r>
          </a:p>
        </p:txBody>
      </p:sp>
    </p:spTree>
    <p:extLst>
      <p:ext uri="{BB962C8B-B14F-4D97-AF65-F5344CB8AC3E}">
        <p14:creationId xmlns:p14="http://schemas.microsoft.com/office/powerpoint/2010/main" val="92528053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sellaDiTesto 11"/>
          <p:cNvSpPr txBox="1">
            <a:spLocks noChangeArrowheads="1"/>
          </p:cNvSpPr>
          <p:nvPr/>
        </p:nvSpPr>
        <p:spPr bwMode="auto">
          <a:xfrm>
            <a:off x="1696830" y="1397264"/>
            <a:ext cx="8770754" cy="398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AGENDA</a:t>
            </a:r>
          </a:p>
          <a:p>
            <a:pPr marL="571500" indent="-571500">
              <a:spcAft>
                <a:spcPts val="600"/>
              </a:spcAft>
              <a:buFont typeface="+mj-lt"/>
              <a:buAutoNum type="arabicPeriod"/>
            </a:pPr>
            <a:r>
              <a:rPr lang="it-IT" sz="2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Introduzione e generalità sul progetto didattico;</a:t>
            </a:r>
          </a:p>
          <a:p>
            <a:pPr marL="571500" indent="-571500">
              <a:spcAft>
                <a:spcPts val="600"/>
              </a:spcAft>
              <a:buFont typeface="+mj-lt"/>
              <a:buAutoNum type="arabicPeriod"/>
            </a:pPr>
            <a:r>
              <a:rPr lang="it-IT" sz="2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Università aderenti;</a:t>
            </a:r>
          </a:p>
          <a:p>
            <a:pPr marL="571500" indent="-571500">
              <a:spcAft>
                <a:spcPts val="600"/>
              </a:spcAft>
              <a:buFont typeface="+mj-lt"/>
              <a:buAutoNum type="arabicPeriod"/>
            </a:pPr>
            <a:r>
              <a:rPr lang="it-IT" sz="2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trasporti e sistemazione logistica;</a:t>
            </a:r>
          </a:p>
          <a:p>
            <a:pPr marL="571500" indent="-571500">
              <a:spcAft>
                <a:spcPts val="600"/>
              </a:spcAft>
              <a:buFont typeface="+mj-lt"/>
              <a:buAutoNum type="arabicPeriod"/>
            </a:pPr>
            <a:r>
              <a:rPr lang="it-IT" sz="2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requisiti fisici;</a:t>
            </a:r>
          </a:p>
          <a:p>
            <a:pPr marL="571500" indent="-571500">
              <a:spcAft>
                <a:spcPts val="600"/>
              </a:spcAft>
              <a:buFont typeface="+mj-lt"/>
              <a:buAutoNum type="arabicPeriod"/>
            </a:pPr>
            <a:r>
              <a:rPr lang="it-IT" sz="2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tempi e requisiti per una corretta segnalazione dei candidati;</a:t>
            </a:r>
          </a:p>
          <a:p>
            <a:pPr marL="571500" indent="-571500">
              <a:spcAft>
                <a:spcPts val="600"/>
              </a:spcAft>
              <a:buFont typeface="+mj-lt"/>
              <a:buAutoNum type="arabicPeriod"/>
            </a:pPr>
            <a:r>
              <a:rPr lang="it-IT" sz="2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Criteri per la scelta dei partecipanti.</a:t>
            </a:r>
            <a:endParaRPr lang="it-IT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99239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1"/>
          <p:cNvSpPr txBox="1">
            <a:spLocks noChangeArrowheads="1"/>
          </p:cNvSpPr>
          <p:nvPr/>
        </p:nvSpPr>
        <p:spPr bwMode="auto">
          <a:xfrm>
            <a:off x="1661661" y="1195041"/>
            <a:ext cx="87707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INTRODUZIONE PROGETTO DIDATTICO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589" y="2943936"/>
            <a:ext cx="3454965" cy="2550702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812326" y="1858007"/>
            <a:ext cx="502508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1. </a:t>
            </a:r>
            <a:r>
              <a:rPr lang="it-IT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Competenze relative all’area ‘il sé’ </a:t>
            </a:r>
            <a:endParaRPr lang="it-IT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Autoconsapevolezza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Goal </a:t>
            </a:r>
            <a:r>
              <a:rPr lang="it-IT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setting</a:t>
            </a:r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Autoefficacia;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Intelligenza emotiva (dimensione intrapersonale) </a:t>
            </a:r>
          </a:p>
          <a:p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2. </a:t>
            </a:r>
            <a:r>
              <a:rPr lang="it-IT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Competenze relative all’area ‘gli altri’ </a:t>
            </a:r>
            <a:endParaRPr lang="it-IT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Intelligenza emotiva (dimensione interpersonale);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Lavoro di/in gruppo;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Problem</a:t>
            </a:r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solving</a:t>
            </a:r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Leadership. </a:t>
            </a:r>
          </a:p>
          <a:p>
            <a:r>
              <a:rPr lang="it-IT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3. Competenze relative all’area ‘il </a:t>
            </a:r>
            <a:r>
              <a:rPr lang="it-IT" sz="1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contesto’</a:t>
            </a:r>
            <a:r>
              <a:rPr lang="it-IT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it-IT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Networking;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Cultura organizzativa. </a:t>
            </a:r>
          </a:p>
        </p:txBody>
      </p:sp>
    </p:spTree>
    <p:extLst>
      <p:ext uri="{BB962C8B-B14F-4D97-AF65-F5344CB8AC3E}">
        <p14:creationId xmlns:p14="http://schemas.microsoft.com/office/powerpoint/2010/main" val="1364952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1"/>
          <p:cNvSpPr txBox="1">
            <a:spLocks noChangeArrowheads="1"/>
          </p:cNvSpPr>
          <p:nvPr/>
        </p:nvSpPr>
        <p:spPr bwMode="auto">
          <a:xfrm>
            <a:off x="1661661" y="1195042"/>
            <a:ext cx="87707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UNIVERSITÀ ADERENTI</a:t>
            </a:r>
          </a:p>
        </p:txBody>
      </p:sp>
      <p:sp>
        <p:nvSpPr>
          <p:cNvPr id="3" name="Rettangolo 2"/>
          <p:cNvSpPr/>
          <p:nvPr/>
        </p:nvSpPr>
        <p:spPr>
          <a:xfrm>
            <a:off x="1661661" y="1841373"/>
            <a:ext cx="8701539" cy="495834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dirty="0">
                <a:solidFill>
                  <a:prstClr val="black"/>
                </a:solidFill>
                <a:latin typeface="Calibri"/>
              </a:rPr>
              <a:t>Università di Catanzaro - Magna </a:t>
            </a:r>
            <a:r>
              <a:rPr lang="it-IT" sz="1400" dirty="0" err="1">
                <a:solidFill>
                  <a:prstClr val="black"/>
                </a:solidFill>
                <a:latin typeface="Calibri"/>
              </a:rPr>
              <a:t>Graecia</a:t>
            </a:r>
            <a:endParaRPr lang="it-IT" sz="1400" dirty="0">
              <a:solidFill>
                <a:prstClr val="black"/>
              </a:solidFill>
              <a:latin typeface="Calibri"/>
            </a:endParaRPr>
          </a:p>
          <a:p>
            <a:pPr>
              <a:spcAft>
                <a:spcPts val="600"/>
              </a:spcAft>
            </a:pPr>
            <a:r>
              <a:rPr lang="it-IT" sz="1400" dirty="0">
                <a:solidFill>
                  <a:prstClr val="black"/>
                </a:solidFill>
                <a:latin typeface="Calibri"/>
              </a:rPr>
              <a:t>Università degli studi "Aldo Moro" di Bari</a:t>
            </a:r>
          </a:p>
          <a:p>
            <a:pPr>
              <a:spcAft>
                <a:spcPts val="600"/>
              </a:spcAft>
            </a:pPr>
            <a:r>
              <a:rPr lang="it-IT" sz="1400" dirty="0">
                <a:solidFill>
                  <a:prstClr val="black"/>
                </a:solidFill>
                <a:latin typeface="Calibri"/>
              </a:rPr>
              <a:t>Politecnico di Bari</a:t>
            </a:r>
          </a:p>
          <a:p>
            <a:pPr>
              <a:spcAft>
                <a:spcPts val="600"/>
              </a:spcAft>
            </a:pPr>
            <a:r>
              <a:rPr lang="it-IT" sz="1400" dirty="0">
                <a:solidFill>
                  <a:prstClr val="black"/>
                </a:solidFill>
                <a:latin typeface="Calibri"/>
              </a:rPr>
              <a:t>LUM "Giuseppe </a:t>
            </a:r>
            <a:r>
              <a:rPr lang="it-IT" sz="1400" dirty="0" err="1">
                <a:solidFill>
                  <a:prstClr val="black"/>
                </a:solidFill>
                <a:latin typeface="Calibri"/>
              </a:rPr>
              <a:t>Degennaro</a:t>
            </a:r>
            <a:r>
              <a:rPr lang="it-IT" sz="1400" dirty="0">
                <a:solidFill>
                  <a:prstClr val="black"/>
                </a:solidFill>
                <a:latin typeface="Calibri"/>
              </a:rPr>
              <a:t>" Bari</a:t>
            </a:r>
          </a:p>
          <a:p>
            <a:pPr>
              <a:spcAft>
                <a:spcPts val="600"/>
              </a:spcAft>
            </a:pPr>
            <a:r>
              <a:rPr lang="it-IT" sz="1400" dirty="0">
                <a:solidFill>
                  <a:prstClr val="black"/>
                </a:solidFill>
                <a:latin typeface="Calibri"/>
              </a:rPr>
              <a:t>Università degli studi di Firenze</a:t>
            </a:r>
          </a:p>
          <a:p>
            <a:pPr>
              <a:spcAft>
                <a:spcPts val="600"/>
              </a:spcAft>
            </a:pPr>
            <a:r>
              <a:rPr lang="it-IT" sz="1400" dirty="0">
                <a:solidFill>
                  <a:prstClr val="black"/>
                </a:solidFill>
                <a:latin typeface="Calibri"/>
              </a:rPr>
              <a:t>Università degli Studi di Genova</a:t>
            </a:r>
          </a:p>
          <a:p>
            <a:pPr>
              <a:spcAft>
                <a:spcPts val="600"/>
              </a:spcAft>
            </a:pPr>
            <a:r>
              <a:rPr lang="it-IT" sz="1400" dirty="0">
                <a:solidFill>
                  <a:prstClr val="black"/>
                </a:solidFill>
                <a:latin typeface="Calibri"/>
              </a:rPr>
              <a:t>Università del Salento - Lecce</a:t>
            </a:r>
          </a:p>
          <a:p>
            <a:pPr>
              <a:spcAft>
                <a:spcPts val="600"/>
              </a:spcAft>
            </a:pPr>
            <a:r>
              <a:rPr lang="it-IT" sz="1400" dirty="0">
                <a:solidFill>
                  <a:prstClr val="black"/>
                </a:solidFill>
                <a:latin typeface="Calibri"/>
              </a:rPr>
              <a:t>Università degli studi di Messina</a:t>
            </a:r>
          </a:p>
          <a:p>
            <a:pPr>
              <a:spcAft>
                <a:spcPts val="600"/>
              </a:spcAft>
            </a:pPr>
            <a:r>
              <a:rPr lang="it-IT" sz="1400" dirty="0">
                <a:solidFill>
                  <a:prstClr val="black"/>
                </a:solidFill>
                <a:latin typeface="Calibri"/>
              </a:rPr>
              <a:t>Politecnico di Milano</a:t>
            </a:r>
          </a:p>
          <a:p>
            <a:pPr>
              <a:spcAft>
                <a:spcPts val="600"/>
              </a:spcAft>
            </a:pPr>
            <a:r>
              <a:rPr lang="it-IT" sz="1400" dirty="0">
                <a:solidFill>
                  <a:prstClr val="black"/>
                </a:solidFill>
                <a:latin typeface="Calibri"/>
              </a:rPr>
              <a:t>Università di Lingue e Comunicazione – IULM - Milano</a:t>
            </a:r>
          </a:p>
          <a:p>
            <a:pPr>
              <a:spcAft>
                <a:spcPts val="600"/>
              </a:spcAft>
            </a:pPr>
            <a:r>
              <a:rPr lang="it-IT" sz="1400" dirty="0">
                <a:solidFill>
                  <a:prstClr val="black"/>
                </a:solidFill>
                <a:latin typeface="Calibri"/>
              </a:rPr>
              <a:t>Università degli studi di Palermo</a:t>
            </a:r>
          </a:p>
          <a:p>
            <a:pPr>
              <a:spcAft>
                <a:spcPts val="600"/>
              </a:spcAft>
            </a:pPr>
            <a:r>
              <a:rPr lang="it-IT" sz="1400" dirty="0">
                <a:solidFill>
                  <a:prstClr val="black"/>
                </a:solidFill>
                <a:latin typeface="Calibri"/>
              </a:rPr>
              <a:t>Università per Stranieri di Perugia</a:t>
            </a:r>
          </a:p>
          <a:p>
            <a:pPr>
              <a:spcAft>
                <a:spcPts val="600"/>
              </a:spcAft>
            </a:pPr>
            <a:r>
              <a:rPr lang="it-IT" sz="1400" dirty="0">
                <a:solidFill>
                  <a:prstClr val="black"/>
                </a:solidFill>
                <a:latin typeface="Calibri"/>
              </a:rPr>
              <a:t>Scuola Superiore S. Anna di Pisa</a:t>
            </a:r>
          </a:p>
          <a:p>
            <a:pPr>
              <a:spcAft>
                <a:spcPts val="600"/>
              </a:spcAft>
            </a:pPr>
            <a:r>
              <a:rPr lang="it-IT" sz="1400" dirty="0">
                <a:solidFill>
                  <a:prstClr val="black"/>
                </a:solidFill>
                <a:latin typeface="Calibri"/>
              </a:rPr>
              <a:t>Università degli Studi di Scienze Gastronomiche - Pollenzo</a:t>
            </a:r>
          </a:p>
          <a:p>
            <a:pPr>
              <a:spcAft>
                <a:spcPts val="600"/>
              </a:spcAft>
            </a:pPr>
            <a:r>
              <a:rPr lang="it-IT" sz="1400" dirty="0">
                <a:solidFill>
                  <a:prstClr val="black"/>
                </a:solidFill>
                <a:latin typeface="Calibri"/>
              </a:rPr>
              <a:t>LUISS " Libera Università Internazionale degli Studi Sociali Guido </a:t>
            </a:r>
            <a:r>
              <a:rPr lang="it-IT" sz="1400" dirty="0" err="1">
                <a:solidFill>
                  <a:prstClr val="black"/>
                </a:solidFill>
                <a:latin typeface="Calibri"/>
              </a:rPr>
              <a:t>Carli</a:t>
            </a:r>
            <a:r>
              <a:rPr lang="it-IT" sz="1400" dirty="0">
                <a:solidFill>
                  <a:prstClr val="black"/>
                </a:solidFill>
                <a:latin typeface="Calibri"/>
              </a:rPr>
              <a:t>" - Roma</a:t>
            </a:r>
          </a:p>
          <a:p>
            <a:pPr>
              <a:spcAft>
                <a:spcPts val="600"/>
              </a:spcAft>
            </a:pPr>
            <a:r>
              <a:rPr lang="it-IT" sz="1400" dirty="0">
                <a:solidFill>
                  <a:prstClr val="black"/>
                </a:solidFill>
                <a:latin typeface="Calibri"/>
              </a:rPr>
              <a:t>LUMSA "Libera Università Maria SS. Assunta" - Roma</a:t>
            </a:r>
          </a:p>
          <a:p>
            <a:pPr>
              <a:spcAft>
                <a:spcPts val="600"/>
              </a:spcAft>
            </a:pPr>
            <a:r>
              <a:rPr lang="it-IT" sz="1400" dirty="0">
                <a:solidFill>
                  <a:prstClr val="black"/>
                </a:solidFill>
                <a:latin typeface="Calibri"/>
              </a:rPr>
              <a:t>Saint </a:t>
            </a:r>
            <a:r>
              <a:rPr lang="it-IT" sz="1400" dirty="0" err="1">
                <a:solidFill>
                  <a:prstClr val="black"/>
                </a:solidFill>
                <a:latin typeface="Calibri"/>
              </a:rPr>
              <a:t>Camillus</a:t>
            </a:r>
            <a:r>
              <a:rPr lang="it-IT" sz="1400" dirty="0">
                <a:solidFill>
                  <a:prstClr val="black"/>
                </a:solidFill>
                <a:latin typeface="Calibri"/>
              </a:rPr>
              <a:t> International </a:t>
            </a:r>
            <a:r>
              <a:rPr lang="it-IT" sz="1400" dirty="0" err="1">
                <a:solidFill>
                  <a:prstClr val="black"/>
                </a:solidFill>
                <a:latin typeface="Calibri"/>
              </a:rPr>
              <a:t>University</a:t>
            </a:r>
            <a:r>
              <a:rPr lang="it-IT" sz="1400" dirty="0">
                <a:solidFill>
                  <a:prstClr val="black"/>
                </a:solidFill>
                <a:latin typeface="Calibri"/>
              </a:rPr>
              <a:t> of </a:t>
            </a:r>
            <a:r>
              <a:rPr lang="it-IT" sz="1400" dirty="0" err="1">
                <a:solidFill>
                  <a:prstClr val="black"/>
                </a:solidFill>
                <a:latin typeface="Calibri"/>
              </a:rPr>
              <a:t>Health</a:t>
            </a:r>
            <a:r>
              <a:rPr lang="it-IT" sz="1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400" dirty="0" err="1">
                <a:solidFill>
                  <a:prstClr val="black"/>
                </a:solidFill>
                <a:latin typeface="Calibri"/>
              </a:rPr>
              <a:t>Sciences</a:t>
            </a:r>
            <a:r>
              <a:rPr lang="it-IT" sz="1400" dirty="0">
                <a:solidFill>
                  <a:prstClr val="black"/>
                </a:solidFill>
                <a:latin typeface="Calibri"/>
              </a:rPr>
              <a:t> - Roma</a:t>
            </a:r>
          </a:p>
          <a:p>
            <a:pPr>
              <a:spcAft>
                <a:spcPts val="600"/>
              </a:spcAft>
            </a:pPr>
            <a:r>
              <a:rPr lang="it-IT" sz="1400" dirty="0">
                <a:solidFill>
                  <a:prstClr val="black"/>
                </a:solidFill>
                <a:latin typeface="Calibri"/>
              </a:rPr>
              <a:t>Università Telematica UNITELMA SAPIENZA - Roma </a:t>
            </a:r>
          </a:p>
          <a:p>
            <a:pPr>
              <a:spcAft>
                <a:spcPts val="600"/>
              </a:spcAft>
            </a:pPr>
            <a:r>
              <a:rPr lang="it-IT" sz="1400" dirty="0">
                <a:solidFill>
                  <a:prstClr val="black"/>
                </a:solidFill>
                <a:latin typeface="Calibri"/>
              </a:rPr>
              <a:t>Università Telematica "</a:t>
            </a:r>
            <a:r>
              <a:rPr lang="it-IT" sz="1400" dirty="0" err="1">
                <a:solidFill>
                  <a:prstClr val="black"/>
                </a:solidFill>
                <a:latin typeface="Calibri"/>
              </a:rPr>
              <a:t>Universitas</a:t>
            </a:r>
            <a:r>
              <a:rPr lang="it-IT" sz="1400" dirty="0">
                <a:solidFill>
                  <a:prstClr val="black"/>
                </a:solidFill>
                <a:latin typeface="Calibri"/>
              </a:rPr>
              <a:t> MERCATORUM" – Roma</a:t>
            </a:r>
          </a:p>
          <a:p>
            <a:pPr>
              <a:spcAft>
                <a:spcPts val="600"/>
              </a:spcAft>
            </a:pPr>
            <a:r>
              <a:rPr lang="it-IT" sz="1400" dirty="0">
                <a:solidFill>
                  <a:prstClr val="black"/>
                </a:solidFill>
                <a:latin typeface="Calibri"/>
              </a:rPr>
              <a:t>Università degli studi di Salerno</a:t>
            </a:r>
          </a:p>
          <a:p>
            <a:pPr>
              <a:spcAft>
                <a:spcPts val="600"/>
              </a:spcAft>
            </a:pPr>
            <a:r>
              <a:rPr lang="it-IT" sz="1400" dirty="0">
                <a:solidFill>
                  <a:prstClr val="black"/>
                </a:solidFill>
                <a:latin typeface="Calibri"/>
              </a:rPr>
              <a:t>Università degli studi di Siena</a:t>
            </a:r>
          </a:p>
          <a:p>
            <a:pPr>
              <a:spcAft>
                <a:spcPts val="600"/>
              </a:spcAft>
            </a:pPr>
            <a:r>
              <a:rPr lang="it-IT" sz="1400" dirty="0">
                <a:solidFill>
                  <a:prstClr val="black"/>
                </a:solidFill>
                <a:latin typeface="Calibri"/>
              </a:rPr>
              <a:t>Università degli Studi di Teramo</a:t>
            </a:r>
          </a:p>
          <a:p>
            <a:pPr>
              <a:spcAft>
                <a:spcPts val="600"/>
              </a:spcAft>
            </a:pPr>
            <a:r>
              <a:rPr lang="it-IT" sz="1400" dirty="0">
                <a:solidFill>
                  <a:prstClr val="black"/>
                </a:solidFill>
                <a:latin typeface="Calibri"/>
              </a:rPr>
              <a:t>Università degli studi di Torino</a:t>
            </a:r>
          </a:p>
          <a:p>
            <a:pPr>
              <a:spcAft>
                <a:spcPts val="600"/>
              </a:spcAft>
            </a:pPr>
            <a:r>
              <a:rPr lang="it-IT" sz="1400" dirty="0">
                <a:solidFill>
                  <a:prstClr val="black"/>
                </a:solidFill>
                <a:latin typeface="Calibri"/>
              </a:rPr>
              <a:t>Università degli studi di Trieste</a:t>
            </a:r>
          </a:p>
          <a:p>
            <a:pPr>
              <a:spcAft>
                <a:spcPts val="600"/>
              </a:spcAft>
            </a:pPr>
            <a:r>
              <a:rPr lang="it-IT" sz="1400" dirty="0">
                <a:solidFill>
                  <a:prstClr val="black"/>
                </a:solidFill>
                <a:latin typeface="Calibri"/>
              </a:rPr>
              <a:t>Università degli studi di Udine</a:t>
            </a:r>
          </a:p>
          <a:p>
            <a:pPr>
              <a:spcAft>
                <a:spcPts val="600"/>
              </a:spcAft>
            </a:pPr>
            <a:r>
              <a:rPr lang="it-IT" sz="1400" dirty="0">
                <a:solidFill>
                  <a:prstClr val="black"/>
                </a:solidFill>
                <a:latin typeface="Calibri"/>
              </a:rPr>
              <a:t>Università Cà </a:t>
            </a:r>
            <a:r>
              <a:rPr lang="it-IT" sz="1400" dirty="0" err="1">
                <a:solidFill>
                  <a:prstClr val="black"/>
                </a:solidFill>
                <a:latin typeface="Calibri"/>
              </a:rPr>
              <a:t>Foscari</a:t>
            </a:r>
            <a:r>
              <a:rPr lang="it-IT" sz="1400" dirty="0">
                <a:solidFill>
                  <a:prstClr val="black"/>
                </a:solidFill>
                <a:latin typeface="Calibri"/>
              </a:rPr>
              <a:t> di Venezia</a:t>
            </a:r>
          </a:p>
          <a:p>
            <a:pPr>
              <a:spcAft>
                <a:spcPts val="600"/>
              </a:spcAft>
            </a:pPr>
            <a:r>
              <a:rPr lang="it-IT" sz="1400" dirty="0">
                <a:solidFill>
                  <a:prstClr val="black"/>
                </a:solidFill>
                <a:latin typeface="Calibri"/>
              </a:rPr>
              <a:t>Università Iuav di Venezia</a:t>
            </a:r>
          </a:p>
          <a:p>
            <a:pPr>
              <a:spcAft>
                <a:spcPts val="600"/>
              </a:spcAft>
            </a:pPr>
            <a:r>
              <a:rPr lang="it-IT" sz="1400" dirty="0">
                <a:solidFill>
                  <a:prstClr val="black"/>
                </a:solidFill>
                <a:latin typeface="Calibri"/>
              </a:rPr>
              <a:t>Università degli Studi della Tuscia - Viterbo</a:t>
            </a:r>
          </a:p>
        </p:txBody>
      </p:sp>
    </p:spTree>
    <p:extLst>
      <p:ext uri="{BB962C8B-B14F-4D97-AF65-F5344CB8AC3E}">
        <p14:creationId xmlns:p14="http://schemas.microsoft.com/office/powerpoint/2010/main" val="2082068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1"/>
          <p:cNvSpPr txBox="1">
            <a:spLocks noChangeArrowheads="1"/>
          </p:cNvSpPr>
          <p:nvPr/>
        </p:nvSpPr>
        <p:spPr bwMode="auto">
          <a:xfrm>
            <a:off x="1643906" y="1328211"/>
            <a:ext cx="87707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TRASPORTI E SISTEMAZIONE LOGISTICA</a:t>
            </a:r>
          </a:p>
        </p:txBody>
      </p:sp>
      <p:sp>
        <p:nvSpPr>
          <p:cNvPr id="4" name="CasellaDiTesto 11"/>
          <p:cNvSpPr txBox="1">
            <a:spLocks noChangeArrowheads="1"/>
          </p:cNvSpPr>
          <p:nvPr/>
        </p:nvSpPr>
        <p:spPr bwMode="auto">
          <a:xfrm>
            <a:off x="1524000" y="2241328"/>
            <a:ext cx="91440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Trasporti per/da Corvara a carico dei partecipanti. </a:t>
            </a:r>
          </a:p>
          <a:p>
            <a:pPr indent="541338">
              <a:spcAft>
                <a:spcPts val="1200"/>
              </a:spcAft>
            </a:pPr>
            <a:r>
              <a:rPr lang="it-IT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Disponibilità trasporti a cura Difesa:</a:t>
            </a:r>
          </a:p>
          <a:p>
            <a:pPr marL="1485900" lvl="2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b="1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shuttle Bolzano </a:t>
            </a:r>
            <a:r>
              <a:rPr lang="it-IT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(Stazione FS)</a:t>
            </a:r>
            <a:r>
              <a:rPr lang="it-IT" b="1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-Corvara</a:t>
            </a:r>
            <a:r>
              <a:rPr lang="it-IT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t-IT" i="1" u="sng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domenica 9 Luglio 2023</a:t>
            </a:r>
            <a:r>
              <a:rPr lang="it-IT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alle </a:t>
            </a:r>
            <a:r>
              <a:rPr lang="it-IT" i="1" u="sng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17:00</a:t>
            </a:r>
            <a:r>
              <a:rPr lang="it-IT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1485900" lvl="2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b="1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pullman Roma</a:t>
            </a:r>
            <a:r>
              <a:rPr lang="it-IT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(Termini)</a:t>
            </a:r>
            <a:r>
              <a:rPr lang="it-IT" b="1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-Corvara</a:t>
            </a:r>
            <a:r>
              <a:rPr lang="it-IT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t-IT" i="1" u="sng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domenica 9 Luglio 2023</a:t>
            </a:r>
            <a:r>
              <a:rPr lang="it-IT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alle </a:t>
            </a:r>
            <a:r>
              <a:rPr lang="it-IT" i="1" u="sng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12:30</a:t>
            </a:r>
            <a:r>
              <a:rPr lang="it-IT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(eventuale fermata Verona da definire in base ai partecipanti);</a:t>
            </a:r>
          </a:p>
          <a:p>
            <a:pPr marL="1485900" lvl="2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ritorno da </a:t>
            </a:r>
            <a:r>
              <a:rPr lang="it-IT" b="1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Corvara</a:t>
            </a:r>
            <a:r>
              <a:rPr lang="it-IT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il venerdì 14 luglio con partenza alle ore 10:00 (shuttle per Bolzano e pullman per Roma)</a:t>
            </a: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Alloggio in camere da </a:t>
            </a:r>
            <a:r>
              <a:rPr lang="it-IT" sz="20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it-IT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letti (due doppie con bagno in comune);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Pacchetto </a:t>
            </a:r>
            <a:r>
              <a:rPr lang="it-IT" sz="2000" i="1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All</a:t>
            </a:r>
            <a:r>
              <a:rPr lang="it-IT" sz="2000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inclusive </a:t>
            </a:r>
            <a:r>
              <a:rPr lang="it-IT" sz="20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max</a:t>
            </a:r>
            <a:r>
              <a:rPr lang="it-IT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€ 200 comprensivo di: costi del corso, vitto, alloggio, impianti di risalita, trasporti militari.</a:t>
            </a:r>
          </a:p>
          <a:p>
            <a:r>
              <a:rPr lang="it-IT" sz="2000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99807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1"/>
          <p:cNvSpPr txBox="1">
            <a:spLocks noChangeArrowheads="1"/>
          </p:cNvSpPr>
          <p:nvPr/>
        </p:nvSpPr>
        <p:spPr bwMode="auto">
          <a:xfrm>
            <a:off x="1661661" y="1195042"/>
            <a:ext cx="87707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REQUISITI FISICI</a:t>
            </a:r>
          </a:p>
        </p:txBody>
      </p:sp>
      <p:sp>
        <p:nvSpPr>
          <p:cNvPr id="4" name="CasellaDiTesto 11"/>
          <p:cNvSpPr txBox="1">
            <a:spLocks noChangeArrowheads="1"/>
          </p:cNvSpPr>
          <p:nvPr/>
        </p:nvSpPr>
        <p:spPr bwMode="auto">
          <a:xfrm>
            <a:off x="1746501" y="1885950"/>
            <a:ext cx="8601075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it-IT" sz="2800" dirty="0">
                <a:solidFill>
                  <a:prstClr val="black"/>
                </a:solidFill>
                <a:latin typeface="Calibri"/>
              </a:rPr>
              <a:t>Non saranno condotte attività di trekking o fisiche estreme (sentieri/attività da EE in poi). </a:t>
            </a:r>
          </a:p>
          <a:p>
            <a:pPr algn="just">
              <a:spcAft>
                <a:spcPts val="1800"/>
              </a:spcAft>
            </a:pPr>
            <a:r>
              <a:rPr lang="it-IT" sz="2800" dirty="0">
                <a:solidFill>
                  <a:prstClr val="black"/>
                </a:solidFill>
                <a:latin typeface="Calibri"/>
              </a:rPr>
              <a:t>Potranno essere condotte camminate leggere su sentieri poco/mediamente impegnativi (sentieri T ed E). </a:t>
            </a:r>
          </a:p>
          <a:p>
            <a:pPr algn="just">
              <a:spcAft>
                <a:spcPts val="1800"/>
              </a:spcAft>
            </a:pPr>
            <a:r>
              <a:rPr lang="it-IT" sz="2800" dirty="0">
                <a:solidFill>
                  <a:prstClr val="black"/>
                </a:solidFill>
                <a:latin typeface="Calibri"/>
              </a:rPr>
              <a:t>È auspicabile una minima abilità fisica ad effettuare tali attività.</a:t>
            </a:r>
          </a:p>
          <a:p>
            <a:pPr algn="just">
              <a:spcAft>
                <a:spcPts val="1800"/>
              </a:spcAft>
            </a:pPr>
            <a:r>
              <a:rPr lang="it-IT" sz="2800" dirty="0">
                <a:solidFill>
                  <a:prstClr val="black"/>
                </a:solidFill>
                <a:latin typeface="Calibri"/>
              </a:rPr>
              <a:t>È richiesto di fornire entro il 30 giugno 2023 un certificato di sana e robusta costituzione del proprio medico di famiglia.</a:t>
            </a:r>
          </a:p>
        </p:txBody>
      </p:sp>
    </p:spTree>
    <p:extLst>
      <p:ext uri="{BB962C8B-B14F-4D97-AF65-F5344CB8AC3E}">
        <p14:creationId xmlns:p14="http://schemas.microsoft.com/office/powerpoint/2010/main" val="2544025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150F2CF-9F4F-120B-758D-9F886E901165}"/>
              </a:ext>
            </a:extLst>
          </p:cNvPr>
          <p:cNvSpPr txBox="1"/>
          <p:nvPr/>
        </p:nvSpPr>
        <p:spPr>
          <a:xfrm>
            <a:off x="3047999" y="2751892"/>
            <a:ext cx="697653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 partecipare iscriviti al seguente link: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https://forms.office.com/e/pte6L9z1Le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9CD44FC-C3E3-2CA6-CE0C-B1A1EF723D18}"/>
              </a:ext>
            </a:extLst>
          </p:cNvPr>
          <p:cNvSpPr txBox="1"/>
          <p:nvPr/>
        </p:nvSpPr>
        <p:spPr>
          <a:xfrm>
            <a:off x="575733" y="4751513"/>
            <a:ext cx="104605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</a:rPr>
              <a:t>La candidatura dovrà essere inviata </a:t>
            </a:r>
            <a:r>
              <a:rPr lang="it-IT" sz="2400" b="1" dirty="0">
                <a:solidFill>
                  <a:srgbClr val="FF0000"/>
                </a:solidFill>
              </a:rPr>
              <a:t>entro il 10 maggio 2023.</a:t>
            </a:r>
          </a:p>
          <a:p>
            <a:pPr algn="just"/>
            <a:endParaRPr lang="it-IT" sz="2400" b="1" dirty="0">
              <a:solidFill>
                <a:srgbClr val="FF0000"/>
              </a:solidFill>
            </a:endParaRPr>
          </a:p>
          <a:p>
            <a:pPr algn="just"/>
            <a:r>
              <a:rPr lang="it-IT" dirty="0"/>
              <a:t>L’Ateneo invierà le candidature pervenute al Centro Alti Studi per la Difesa, che si occuperà della selezione e dell’attribuzione delle </a:t>
            </a:r>
            <a:r>
              <a:rPr lang="it-IT"/>
              <a:t>posizioni disponibili </a:t>
            </a:r>
            <a:r>
              <a:rPr lang="it-IT" dirty="0"/>
              <a:t>secondo l’ordine di arrivo delle domande.</a:t>
            </a:r>
          </a:p>
        </p:txBody>
      </p:sp>
    </p:spTree>
    <p:extLst>
      <p:ext uri="{BB962C8B-B14F-4D97-AF65-F5344CB8AC3E}">
        <p14:creationId xmlns:p14="http://schemas.microsoft.com/office/powerpoint/2010/main" val="2114770549"/>
      </p:ext>
    </p:extLst>
  </p:cSld>
  <p:clrMapOvr>
    <a:masterClrMapping/>
  </p:clrMapOvr>
</p:sld>
</file>

<file path=ppt/theme/theme1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4679d45-8346-4e23-8c84-a7304edba77f}" enabled="0" method="" siteId="{84679d45-8346-4e23-8c84-a7304edba77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546</Words>
  <Application>Microsoft Office PowerPoint</Application>
  <PresentationFormat>Widescreen</PresentationFormat>
  <Paragraphs>80</Paragraphs>
  <Slides>7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Arial</vt:lpstr>
      <vt:lpstr>Calibri</vt:lpstr>
      <vt:lpstr>Segoe UI</vt:lpstr>
      <vt:lpstr>Times New Roman</vt:lpstr>
      <vt:lpstr>Wingdings</vt:lpstr>
      <vt:lpstr>3_Tema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Universita' degli Studi di Messina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Maria Longo</dc:creator>
  <cp:lastModifiedBy>Maria Longo</cp:lastModifiedBy>
  <cp:revision>1</cp:revision>
  <dcterms:created xsi:type="dcterms:W3CDTF">2023-04-26T07:37:17Z</dcterms:created>
  <dcterms:modified xsi:type="dcterms:W3CDTF">2023-04-26T09:38:14Z</dcterms:modified>
</cp:coreProperties>
</file>